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55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D6079C-2765-4556-9D7E-5556399E24DB}" type="datetimeFigureOut">
              <a:rPr lang="en-US" smtClean="0"/>
              <a:pPr/>
              <a:t>11/14/2010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354B38-B1DF-4A23-9DAC-28E5D09FB16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A354B38-B1DF-4A23-9DAC-28E5D09FB161}"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A354B38-B1DF-4A23-9DAC-28E5D09FB161}"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3B9929-DCC7-4F2D-AFBB-67F525537CBB}" type="datetimeFigureOut">
              <a:rPr lang="en-US" smtClean="0"/>
              <a:pPr/>
              <a:t>11/14/2010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FA7B7C-C14E-4BE8-B783-32AC159D4BC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3B9929-DCC7-4F2D-AFBB-67F525537CBB}" type="datetimeFigureOut">
              <a:rPr lang="en-US" smtClean="0"/>
              <a:pPr/>
              <a:t>11/14/2010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FA7B7C-C14E-4BE8-B783-32AC159D4BC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3B9929-DCC7-4F2D-AFBB-67F525537CBB}" type="datetimeFigureOut">
              <a:rPr lang="en-US" smtClean="0"/>
              <a:pPr/>
              <a:t>11/14/2010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FA7B7C-C14E-4BE8-B783-32AC159D4BC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3B9929-DCC7-4F2D-AFBB-67F525537CBB}" type="datetimeFigureOut">
              <a:rPr lang="en-US" smtClean="0"/>
              <a:pPr/>
              <a:t>11/14/2010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FA7B7C-C14E-4BE8-B783-32AC159D4BC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3B9929-DCC7-4F2D-AFBB-67F525537CBB}" type="datetimeFigureOut">
              <a:rPr lang="en-US" smtClean="0"/>
              <a:pPr/>
              <a:t>11/14/2010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FA7B7C-C14E-4BE8-B783-32AC159D4BC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3B9929-DCC7-4F2D-AFBB-67F525537CBB}" type="datetimeFigureOut">
              <a:rPr lang="en-US" smtClean="0"/>
              <a:pPr/>
              <a:t>11/14/2010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FA7B7C-C14E-4BE8-B783-32AC159D4BC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3B9929-DCC7-4F2D-AFBB-67F525537CBB}" type="datetimeFigureOut">
              <a:rPr lang="en-US" smtClean="0"/>
              <a:pPr/>
              <a:t>11/14/2010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FA7B7C-C14E-4BE8-B783-32AC159D4BC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3B9929-DCC7-4F2D-AFBB-67F525537CBB}" type="datetimeFigureOut">
              <a:rPr lang="en-US" smtClean="0"/>
              <a:pPr/>
              <a:t>11/14/2010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FA7B7C-C14E-4BE8-B783-32AC159D4BC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3B9929-DCC7-4F2D-AFBB-67F525537CBB}" type="datetimeFigureOut">
              <a:rPr lang="en-US" smtClean="0"/>
              <a:pPr/>
              <a:t>11/14/2010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FA7B7C-C14E-4BE8-B783-32AC159D4BC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3B9929-DCC7-4F2D-AFBB-67F525537CBB}" type="datetimeFigureOut">
              <a:rPr lang="en-US" smtClean="0"/>
              <a:pPr/>
              <a:t>11/14/2010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FA7B7C-C14E-4BE8-B783-32AC159D4BC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3B9929-DCC7-4F2D-AFBB-67F525537CBB}" type="datetimeFigureOut">
              <a:rPr lang="en-US" smtClean="0"/>
              <a:pPr/>
              <a:t>11/14/2010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FA7B7C-C14E-4BE8-B783-32AC159D4BC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3B9929-DCC7-4F2D-AFBB-67F525537CBB}" type="datetimeFigureOut">
              <a:rPr lang="en-US" smtClean="0"/>
              <a:pPr/>
              <a:t>11/14/2010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FA7B7C-C14E-4BE8-B783-32AC159D4BC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0"/>
            <a:ext cx="7772400" cy="1470025"/>
          </a:xfrm>
        </p:spPr>
        <p:txBody>
          <a:bodyPr>
            <a:normAutofit/>
          </a:bodyPr>
          <a:lstStyle/>
          <a:p>
            <a:r>
              <a:rPr lang="en-US" sz="6000" dirty="0" smtClean="0">
                <a:solidFill>
                  <a:schemeClr val="accent5">
                    <a:lumMod val="75000"/>
                  </a:schemeClr>
                </a:solidFill>
                <a:latin typeface="Fiolex Girls" pitchFamily="34" charset="0"/>
              </a:rPr>
              <a:t>The Struggle for Freedom</a:t>
            </a:r>
            <a:endParaRPr lang="en-US" sz="6000" dirty="0">
              <a:solidFill>
                <a:schemeClr val="accent5">
                  <a:lumMod val="75000"/>
                </a:schemeClr>
              </a:solidFill>
              <a:latin typeface="Fiolex Girls" pitchFamily="34" charset="0"/>
            </a:endParaRPr>
          </a:p>
        </p:txBody>
      </p:sp>
      <p:sp>
        <p:nvSpPr>
          <p:cNvPr id="3" name="Subtitle 2"/>
          <p:cNvSpPr>
            <a:spLocks noGrp="1"/>
          </p:cNvSpPr>
          <p:nvPr>
            <p:ph type="subTitle" idx="1"/>
          </p:nvPr>
        </p:nvSpPr>
        <p:spPr>
          <a:xfrm>
            <a:off x="2133600" y="3886200"/>
            <a:ext cx="6400800" cy="1752600"/>
          </a:xfrm>
        </p:spPr>
        <p:txBody>
          <a:bodyPr>
            <a:noAutofit/>
          </a:bodyPr>
          <a:lstStyle/>
          <a:p>
            <a:r>
              <a:rPr lang="en-US" sz="2800" dirty="0" smtClean="0">
                <a:solidFill>
                  <a:schemeClr val="tx1"/>
                </a:solidFill>
                <a:latin typeface="Fiolex Girls" pitchFamily="34" charset="0"/>
              </a:rPr>
              <a:t>By: </a:t>
            </a:r>
          </a:p>
          <a:p>
            <a:r>
              <a:rPr lang="en-US" sz="2800" dirty="0" smtClean="0">
                <a:solidFill>
                  <a:schemeClr val="tx1"/>
                </a:solidFill>
                <a:latin typeface="Fiolex Girls" pitchFamily="34" charset="0"/>
              </a:rPr>
              <a:t>Lynn Mull</a:t>
            </a:r>
          </a:p>
          <a:p>
            <a:r>
              <a:rPr lang="en-US" sz="2800" dirty="0" smtClean="0">
                <a:solidFill>
                  <a:schemeClr val="tx1"/>
                </a:solidFill>
                <a:latin typeface="Fiolex Girls" pitchFamily="34" charset="0"/>
              </a:rPr>
              <a:t>And</a:t>
            </a:r>
          </a:p>
          <a:p>
            <a:r>
              <a:rPr lang="en-US" sz="2800" dirty="0" smtClean="0">
                <a:solidFill>
                  <a:schemeClr val="tx1"/>
                </a:solidFill>
                <a:latin typeface="Fiolex Girls" pitchFamily="34" charset="0"/>
              </a:rPr>
              <a:t>Savannah Green</a:t>
            </a:r>
            <a:endParaRPr lang="en-US" sz="2800" dirty="0">
              <a:solidFill>
                <a:schemeClr val="tx1"/>
              </a:solidFill>
              <a:latin typeface="Fiolex Girls" pitchFamily="34" charset="0"/>
            </a:endParaRPr>
          </a:p>
        </p:txBody>
      </p:sp>
      <p:pic>
        <p:nvPicPr>
          <p:cNvPr id="13314" name="Picture 2" descr="http://agora.museevirtuel.ca/media/EN/uploads/image/obj5media527980.jpg"/>
          <p:cNvPicPr>
            <a:picLocks noChangeAspect="1" noChangeArrowheads="1"/>
          </p:cNvPicPr>
          <p:nvPr/>
        </p:nvPicPr>
        <p:blipFill>
          <a:blip r:embed="rId2" cstate="print"/>
          <a:srcRect/>
          <a:stretch>
            <a:fillRect/>
          </a:stretch>
        </p:blipFill>
        <p:spPr bwMode="auto">
          <a:xfrm>
            <a:off x="228600" y="3733800"/>
            <a:ext cx="4038600" cy="26924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745162"/>
          </a:xfrm>
        </p:spPr>
        <p:txBody>
          <a:bodyPr>
            <a:normAutofit/>
          </a:bodyPr>
          <a:lstStyle/>
          <a:p>
            <a:r>
              <a:rPr lang="en-US" sz="6000" b="1" dirty="0" smtClean="0">
                <a:latin typeface="Curlz MT" pitchFamily="82" charset="0"/>
              </a:rPr>
              <a:t>The End!!!</a:t>
            </a:r>
            <a:endParaRPr lang="en-US" sz="6000" b="1" dirty="0">
              <a:latin typeface="Curlz MT" pitchFamily="82"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Curlz MT" pitchFamily="82" charset="0"/>
              </a:rPr>
              <a:t>Credits</a:t>
            </a:r>
            <a:endParaRPr lang="en-US" dirty="0">
              <a:latin typeface="Curlz MT" pitchFamily="82" charset="0"/>
            </a:endParaRPr>
          </a:p>
        </p:txBody>
      </p:sp>
      <p:sp>
        <p:nvSpPr>
          <p:cNvPr id="4" name="Content Placeholder 3"/>
          <p:cNvSpPr>
            <a:spLocks noGrp="1"/>
          </p:cNvSpPr>
          <p:nvPr>
            <p:ph idx="1"/>
          </p:nvPr>
        </p:nvSpPr>
        <p:spPr/>
        <p:txBody>
          <a:bodyPr/>
          <a:lstStyle/>
          <a:p>
            <a:r>
              <a:rPr lang="en-US" dirty="0" smtClean="0">
                <a:latin typeface="+mj-lt"/>
              </a:rPr>
              <a:t>agora.museevirtuel.ca</a:t>
            </a:r>
          </a:p>
          <a:p>
            <a:r>
              <a:rPr lang="en-US" dirty="0" smtClean="0">
                <a:latin typeface="+mj-lt"/>
              </a:rPr>
              <a:t>strattonhouse.com</a:t>
            </a:r>
          </a:p>
          <a:p>
            <a:r>
              <a:rPr lang="en-US" dirty="0" smtClean="0">
                <a:latin typeface="+mj-lt"/>
              </a:rPr>
              <a:t>newsone.com</a:t>
            </a:r>
          </a:p>
          <a:p>
            <a:r>
              <a:rPr lang="en-US" dirty="0" smtClean="0"/>
              <a:t>history.howstuffworks.com</a:t>
            </a:r>
          </a:p>
          <a:p>
            <a:r>
              <a:rPr lang="en-US" dirty="0" smtClean="0"/>
              <a:t>nychistorytour.com</a:t>
            </a:r>
          </a:p>
          <a:p>
            <a:r>
              <a:rPr lang="en-US" dirty="0" smtClean="0"/>
              <a:t>explorepahistory.com</a:t>
            </a:r>
            <a:endParaRPr lang="en-US" dirty="0" smtClean="0">
              <a:latin typeface="+mj-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latin typeface="Curlz MT" pitchFamily="82" charset="0"/>
              </a:rPr>
              <a:t>Underground Railroad</a:t>
            </a:r>
            <a:endParaRPr lang="en-US" sz="4000" dirty="0">
              <a:latin typeface="Curlz MT" pitchFamily="82" charset="0"/>
            </a:endParaRPr>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latin typeface="Curlz MT" pitchFamily="82" charset="0"/>
              </a:rPr>
              <a:t>Do  a lot of slaves choose to run away?</a:t>
            </a:r>
          </a:p>
          <a:p>
            <a:pPr marL="514350" indent="-514350">
              <a:buNone/>
            </a:pPr>
            <a:r>
              <a:rPr lang="en-US" dirty="0" smtClean="0">
                <a:latin typeface="Curlz MT" pitchFamily="82" charset="0"/>
              </a:rPr>
              <a:t> </a:t>
            </a:r>
          </a:p>
          <a:p>
            <a:pPr marL="514350" indent="-514350">
              <a:buNone/>
            </a:pPr>
            <a:r>
              <a:rPr lang="en-US" dirty="0">
                <a:latin typeface="Curlz MT" pitchFamily="82" charset="0"/>
              </a:rPr>
              <a:t>	</a:t>
            </a:r>
            <a:r>
              <a:rPr lang="en-US" dirty="0" smtClean="0">
                <a:latin typeface="Curlz MT" pitchFamily="82" charset="0"/>
              </a:rPr>
              <a:t>	Most slaves chose not to run away. Historians estimate that only a fraction fled slavery. Millions more lived in bondage, where they fought slavery in subtle ways: work slowdowns, sabotage, and “sickness.” </a:t>
            </a:r>
            <a:endParaRPr lang="en-US" dirty="0">
              <a:latin typeface="Curlz MT" pitchFamily="82" charset="0"/>
            </a:endParaRPr>
          </a:p>
        </p:txBody>
      </p:sp>
      <p:pic>
        <p:nvPicPr>
          <p:cNvPr id="12290" name="Picture 2" descr="http://strattonhouse.com/images/underground_railroad_lg.jpg"/>
          <p:cNvPicPr>
            <a:picLocks noChangeAspect="1" noChangeArrowheads="1"/>
          </p:cNvPicPr>
          <p:nvPr/>
        </p:nvPicPr>
        <p:blipFill>
          <a:blip r:embed="rId2" cstate="print"/>
          <a:srcRect/>
          <a:stretch>
            <a:fillRect/>
          </a:stretch>
        </p:blipFill>
        <p:spPr bwMode="auto">
          <a:xfrm>
            <a:off x="228599" y="1752600"/>
            <a:ext cx="3809345" cy="42672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Curlz MT" pitchFamily="82" charset="0"/>
              </a:rPr>
              <a:t>Underground Railroad</a:t>
            </a:r>
            <a:endParaRPr lang="en-US" sz="4000" dirty="0">
              <a:latin typeface="Curlz MT" pitchFamily="82" charset="0"/>
            </a:endParaRPr>
          </a:p>
        </p:txBody>
      </p:sp>
      <p:sp>
        <p:nvSpPr>
          <p:cNvPr id="3" name="Content Placeholder 2"/>
          <p:cNvSpPr>
            <a:spLocks noGrp="1"/>
          </p:cNvSpPr>
          <p:nvPr>
            <p:ph idx="1"/>
          </p:nvPr>
        </p:nvSpPr>
        <p:spPr/>
        <p:txBody>
          <a:bodyPr/>
          <a:lstStyle/>
          <a:p>
            <a:pPr marL="514350" indent="-514350">
              <a:buAutoNum type="arabicPeriod" startAt="2"/>
            </a:pPr>
            <a:r>
              <a:rPr lang="en-US" dirty="0" smtClean="0">
                <a:latin typeface="Curlz MT" pitchFamily="82" charset="0"/>
              </a:rPr>
              <a:t>During  the underground rail road, did Harriett Tubman loose any passengers?</a:t>
            </a:r>
            <a:endParaRPr lang="en-US" dirty="0">
              <a:latin typeface="Curlz MT" pitchFamily="82" charset="0"/>
            </a:endParaRPr>
          </a:p>
          <a:p>
            <a:pPr marL="514350" indent="-514350">
              <a:buAutoNum type="arabicPeriod" startAt="2"/>
            </a:pPr>
            <a:endParaRPr lang="en-US" dirty="0" smtClean="0">
              <a:latin typeface="Curlz MT" pitchFamily="82" charset="0"/>
            </a:endParaRPr>
          </a:p>
          <a:p>
            <a:pPr marL="514350" indent="-514350">
              <a:buNone/>
            </a:pPr>
            <a:r>
              <a:rPr lang="en-US" dirty="0">
                <a:latin typeface="Curlz MT" pitchFamily="82" charset="0"/>
              </a:rPr>
              <a:t>	</a:t>
            </a:r>
            <a:r>
              <a:rPr lang="en-US" dirty="0" smtClean="0">
                <a:latin typeface="Curlz MT" pitchFamily="82" charset="0"/>
              </a:rPr>
              <a:t>		No she always kept up with her passengers.</a:t>
            </a:r>
            <a:br>
              <a:rPr lang="en-US" dirty="0" smtClean="0">
                <a:latin typeface="Curlz MT" pitchFamily="82" charset="0"/>
              </a:rPr>
            </a:br>
            <a:endParaRPr lang="en-US" dirty="0" smtClean="0">
              <a:latin typeface="Curlz MT" pitchFamily="82" charset="0"/>
            </a:endParaRPr>
          </a:p>
        </p:txBody>
      </p:sp>
      <p:pic>
        <p:nvPicPr>
          <p:cNvPr id="11266" name="Picture 2" descr="http://t2.gstatic.com/images?q=tbn:ANd9GcQ7W0OBLnZ93gmZG96-h9sUlTyeoczW9ASx1FiFUKupv6A_c9KU7w"/>
          <p:cNvPicPr>
            <a:picLocks noChangeAspect="1" noChangeArrowheads="1"/>
          </p:cNvPicPr>
          <p:nvPr/>
        </p:nvPicPr>
        <p:blipFill>
          <a:blip r:embed="rId2" cstate="print"/>
          <a:srcRect/>
          <a:stretch>
            <a:fillRect/>
          </a:stretch>
        </p:blipFill>
        <p:spPr bwMode="auto">
          <a:xfrm>
            <a:off x="4521200" y="3886200"/>
            <a:ext cx="4622800" cy="29718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Curlz MT" pitchFamily="82" charset="0"/>
              </a:rPr>
              <a:t>Underground Railroad</a:t>
            </a:r>
            <a:endParaRPr lang="en-US" sz="4000" dirty="0">
              <a:latin typeface="Curlz MT" pitchFamily="82" charset="0"/>
            </a:endParaRPr>
          </a:p>
        </p:txBody>
      </p:sp>
      <p:sp>
        <p:nvSpPr>
          <p:cNvPr id="3" name="Content Placeholder 2"/>
          <p:cNvSpPr>
            <a:spLocks noGrp="1"/>
          </p:cNvSpPr>
          <p:nvPr>
            <p:ph idx="1"/>
          </p:nvPr>
        </p:nvSpPr>
        <p:spPr/>
        <p:txBody>
          <a:bodyPr/>
          <a:lstStyle/>
          <a:p>
            <a:pPr marL="514350" indent="-514350">
              <a:buAutoNum type="arabicPeriod" startAt="3"/>
            </a:pPr>
            <a:r>
              <a:rPr lang="en-US" dirty="0" smtClean="0">
                <a:latin typeface="Curlz MT" pitchFamily="82" charset="0"/>
              </a:rPr>
              <a:t>Is it true that you can follow the north star to get to freedom? And if so where? </a:t>
            </a:r>
          </a:p>
          <a:p>
            <a:pPr marL="514350" indent="-514350">
              <a:buAutoNum type="arabicPeriod" startAt="3"/>
            </a:pPr>
            <a:endParaRPr lang="en-US" dirty="0">
              <a:latin typeface="Curlz MT" pitchFamily="82" charset="0"/>
            </a:endParaRPr>
          </a:p>
          <a:p>
            <a:pPr marL="514350" indent="-514350">
              <a:buNone/>
            </a:pPr>
            <a:r>
              <a:rPr lang="en-US" dirty="0" smtClean="0">
                <a:latin typeface="Curlz MT" pitchFamily="82" charset="0"/>
              </a:rPr>
              <a:t>			Yes and if you followed the North Star you would end up in Canada where you would be free.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Curlz MT" pitchFamily="82" charset="0"/>
              </a:rPr>
              <a:t>Underground Railroad</a:t>
            </a:r>
            <a:endParaRPr lang="en-US" sz="4000" dirty="0">
              <a:latin typeface="Curlz MT" pitchFamily="82" charset="0"/>
            </a:endParaRPr>
          </a:p>
        </p:txBody>
      </p:sp>
      <p:sp>
        <p:nvSpPr>
          <p:cNvPr id="3" name="Content Placeholder 2"/>
          <p:cNvSpPr>
            <a:spLocks noGrp="1"/>
          </p:cNvSpPr>
          <p:nvPr>
            <p:ph idx="1"/>
          </p:nvPr>
        </p:nvSpPr>
        <p:spPr/>
        <p:txBody>
          <a:bodyPr/>
          <a:lstStyle/>
          <a:p>
            <a:pPr marL="514350" indent="-514350" hangingPunct="0">
              <a:buAutoNum type="arabicPeriod" startAt="4"/>
            </a:pPr>
            <a:r>
              <a:rPr lang="en-US" dirty="0" smtClean="0">
                <a:latin typeface="Curlz MT" pitchFamily="82" charset="0"/>
              </a:rPr>
              <a:t>What’s </a:t>
            </a:r>
            <a:r>
              <a:rPr lang="en-US" dirty="0">
                <a:latin typeface="Curlz MT" pitchFamily="82" charset="0"/>
              </a:rPr>
              <a:t>it like when you are going through a place called </a:t>
            </a:r>
            <a:r>
              <a:rPr lang="en-US" dirty="0" smtClean="0">
                <a:latin typeface="Curlz MT" pitchFamily="82" charset="0"/>
              </a:rPr>
              <a:t>Delaware?</a:t>
            </a:r>
          </a:p>
          <a:p>
            <a:pPr marL="514350" indent="-514350" hangingPunct="0">
              <a:buNone/>
            </a:pPr>
            <a:r>
              <a:rPr lang="en-US" dirty="0">
                <a:latin typeface="Curlz MT" pitchFamily="82" charset="0"/>
              </a:rPr>
              <a:t>	</a:t>
            </a:r>
            <a:r>
              <a:rPr lang="en-US" dirty="0" smtClean="0">
                <a:latin typeface="Curlz MT" pitchFamily="82" charset="0"/>
              </a:rPr>
              <a:t>		</a:t>
            </a:r>
            <a:r>
              <a:rPr lang="en-US" dirty="0" smtClean="0">
                <a:latin typeface="Curlz MT" pitchFamily="82" charset="0"/>
              </a:rPr>
              <a:t>a </a:t>
            </a:r>
            <a:r>
              <a:rPr lang="en-US" dirty="0" smtClean="0">
                <a:latin typeface="Curlz MT" pitchFamily="82" charset="0"/>
              </a:rPr>
              <a:t>Quaker businessman named Thomas Garrett, smiles gently and promises you’ll see much bigger cities before you reach Canada.</a:t>
            </a:r>
            <a:endParaRPr lang="en-US" dirty="0"/>
          </a:p>
        </p:txBody>
      </p:sp>
      <p:pic>
        <p:nvPicPr>
          <p:cNvPr id="8196" name="Picture 4" descr="http://static.howstuffworks.com/gif/underground-railroad-4.jpg"/>
          <p:cNvPicPr>
            <a:picLocks noChangeAspect="1" noChangeArrowheads="1"/>
          </p:cNvPicPr>
          <p:nvPr/>
        </p:nvPicPr>
        <p:blipFill>
          <a:blip r:embed="rId3" cstate="print"/>
          <a:srcRect/>
          <a:stretch>
            <a:fillRect/>
          </a:stretch>
        </p:blipFill>
        <p:spPr bwMode="auto">
          <a:xfrm>
            <a:off x="2362200" y="4343400"/>
            <a:ext cx="4156364" cy="25146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urlz MT" pitchFamily="82" charset="0"/>
              </a:rPr>
              <a:t>Underground Railroad</a:t>
            </a:r>
            <a:endParaRPr lang="en-US" dirty="0">
              <a:latin typeface="Curlz MT" pitchFamily="82" charset="0"/>
            </a:endParaRPr>
          </a:p>
        </p:txBody>
      </p:sp>
      <p:sp>
        <p:nvSpPr>
          <p:cNvPr id="3" name="Content Placeholder 2"/>
          <p:cNvSpPr>
            <a:spLocks noGrp="1"/>
          </p:cNvSpPr>
          <p:nvPr>
            <p:ph idx="1"/>
          </p:nvPr>
        </p:nvSpPr>
        <p:spPr/>
        <p:txBody>
          <a:bodyPr/>
          <a:lstStyle/>
          <a:p>
            <a:pPr marL="514350" indent="-514350">
              <a:buAutoNum type="arabicPeriod" startAt="5"/>
            </a:pPr>
            <a:r>
              <a:rPr lang="en-US" dirty="0" smtClean="0">
                <a:latin typeface="Curlz MT" pitchFamily="82" charset="0"/>
              </a:rPr>
              <a:t>If you come to a white mans house that has a lantern would you trust them to knock and let them bring you in and help you to freedom?</a:t>
            </a:r>
          </a:p>
          <a:p>
            <a:pPr marL="514350" indent="-514350">
              <a:buAutoNum type="arabicPeriod" startAt="5"/>
            </a:pPr>
            <a:endParaRPr lang="en-US" dirty="0">
              <a:latin typeface="Curlz MT" pitchFamily="82" charset="0"/>
            </a:endParaRPr>
          </a:p>
          <a:p>
            <a:pPr marL="514350" indent="-514350">
              <a:buNone/>
            </a:pPr>
            <a:r>
              <a:rPr lang="en-US" dirty="0" smtClean="0">
                <a:latin typeface="Curlz MT" pitchFamily="82" charset="0"/>
              </a:rPr>
              <a:t>			Yes because if it has a lantern then it is safe and if it don't you wouldn't bother to see if they would help because they would report you. </a:t>
            </a:r>
            <a:endParaRPr lang="en-US" dirty="0">
              <a:latin typeface="Curlz MT" pitchFamily="82"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urlz MT" pitchFamily="82" charset="0"/>
              </a:rPr>
              <a:t>Underground Railroad</a:t>
            </a:r>
            <a:endParaRPr lang="en-US" dirty="0">
              <a:latin typeface="Curlz MT" pitchFamily="82" charset="0"/>
            </a:endParaRPr>
          </a:p>
        </p:txBody>
      </p:sp>
      <p:sp>
        <p:nvSpPr>
          <p:cNvPr id="3" name="Content Placeholder 2"/>
          <p:cNvSpPr>
            <a:spLocks noGrp="1"/>
          </p:cNvSpPr>
          <p:nvPr>
            <p:ph idx="1"/>
          </p:nvPr>
        </p:nvSpPr>
        <p:spPr/>
        <p:txBody>
          <a:bodyPr>
            <a:normAutofit fontScale="92500" lnSpcReduction="10000"/>
          </a:bodyPr>
          <a:lstStyle/>
          <a:p>
            <a:pPr marL="514350" indent="-514350">
              <a:buAutoNum type="arabicPeriod" startAt="6"/>
            </a:pPr>
            <a:r>
              <a:rPr lang="en-US" dirty="0" smtClean="0">
                <a:latin typeface="Curlz MT" pitchFamily="82" charset="0"/>
              </a:rPr>
              <a:t>When you enter the house would it give you a warm welcome and warm food?</a:t>
            </a:r>
          </a:p>
          <a:p>
            <a:pPr marL="514350" indent="-514350">
              <a:buNone/>
            </a:pPr>
            <a:endParaRPr lang="en-US" dirty="0">
              <a:latin typeface="Curlz MT" pitchFamily="82" charset="0"/>
            </a:endParaRPr>
          </a:p>
          <a:p>
            <a:pPr marL="514350" indent="-514350">
              <a:buNone/>
            </a:pPr>
            <a:r>
              <a:rPr lang="en-US" dirty="0" smtClean="0">
                <a:latin typeface="Curlz MT" pitchFamily="82" charset="0"/>
              </a:rPr>
              <a:t>			A warm welcome and hot food—that’s what you find inside the house. Guided by their conscience, the owners break the law by helping runaways. Yet terror still haunts you. As you fall asleep you hear bloodhounds not far away. They are looking for fugitives, looking for you. Freedom is still a long way off. </a:t>
            </a:r>
            <a:endParaRPr lang="en-US" dirty="0">
              <a:latin typeface="Curlz MT" pitchFamily="82"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urlz MT" pitchFamily="82" charset="0"/>
              </a:rPr>
              <a:t>Underground Railroad</a:t>
            </a:r>
            <a:endParaRPr lang="en-US" dirty="0">
              <a:latin typeface="Curlz MT" pitchFamily="82" charset="0"/>
            </a:endParaRPr>
          </a:p>
        </p:txBody>
      </p:sp>
      <p:sp>
        <p:nvSpPr>
          <p:cNvPr id="3" name="Content Placeholder 2"/>
          <p:cNvSpPr>
            <a:spLocks noGrp="1"/>
          </p:cNvSpPr>
          <p:nvPr>
            <p:ph idx="1"/>
          </p:nvPr>
        </p:nvSpPr>
        <p:spPr/>
        <p:txBody>
          <a:bodyPr/>
          <a:lstStyle/>
          <a:p>
            <a:pPr marL="514350" indent="-514350">
              <a:buAutoNum type="arabicPeriod" startAt="7"/>
            </a:pPr>
            <a:r>
              <a:rPr lang="en-US" dirty="0" smtClean="0">
                <a:latin typeface="Curlz MT" pitchFamily="82" charset="0"/>
              </a:rPr>
              <a:t>Does the safe house break the law by helping the runaways?</a:t>
            </a:r>
          </a:p>
          <a:p>
            <a:pPr marL="514350" indent="-514350">
              <a:buNone/>
            </a:pPr>
            <a:r>
              <a:rPr lang="en-US" dirty="0">
                <a:latin typeface="Curlz MT" pitchFamily="82" charset="0"/>
              </a:rPr>
              <a:t>	</a:t>
            </a:r>
            <a:r>
              <a:rPr lang="en-US" dirty="0" smtClean="0">
                <a:latin typeface="Curlz MT" pitchFamily="82" charset="0"/>
              </a:rPr>
              <a:t>		</a:t>
            </a:r>
            <a:r>
              <a:rPr lang="en-US" dirty="0" smtClean="0">
                <a:latin typeface="Curlz MT" pitchFamily="82" charset="0"/>
              </a:rPr>
              <a:t>Yes </a:t>
            </a:r>
            <a:r>
              <a:rPr lang="en-US" dirty="0" smtClean="0">
                <a:latin typeface="Curlz MT" pitchFamily="82" charset="0"/>
              </a:rPr>
              <a:t>and you are arrested and fined with at least $5,400 </a:t>
            </a:r>
            <a:endParaRPr lang="en-US" dirty="0">
              <a:latin typeface="Curlz MT" pitchFamily="82" charset="0"/>
            </a:endParaRPr>
          </a:p>
        </p:txBody>
      </p:sp>
      <p:pic>
        <p:nvPicPr>
          <p:cNvPr id="4098" name="Picture 2" descr="http://www.nychistorytour.com/images/16.png"/>
          <p:cNvPicPr>
            <a:picLocks noChangeAspect="1" noChangeArrowheads="1"/>
          </p:cNvPicPr>
          <p:nvPr/>
        </p:nvPicPr>
        <p:blipFill>
          <a:blip r:embed="rId2" cstate="print"/>
          <a:srcRect/>
          <a:stretch>
            <a:fillRect/>
          </a:stretch>
        </p:blipFill>
        <p:spPr bwMode="auto">
          <a:xfrm>
            <a:off x="4381500" y="3314700"/>
            <a:ext cx="4762500" cy="35433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urlz MT" pitchFamily="82" charset="0"/>
              </a:rPr>
              <a:t>Underground Railroad</a:t>
            </a:r>
            <a:endParaRPr lang="en-US" dirty="0">
              <a:latin typeface="Curlz MT" pitchFamily="82" charset="0"/>
            </a:endParaRPr>
          </a:p>
        </p:txBody>
      </p:sp>
      <p:sp>
        <p:nvSpPr>
          <p:cNvPr id="3" name="Content Placeholder 2"/>
          <p:cNvSpPr>
            <a:spLocks noGrp="1"/>
          </p:cNvSpPr>
          <p:nvPr>
            <p:ph idx="1"/>
          </p:nvPr>
        </p:nvSpPr>
        <p:spPr/>
        <p:txBody>
          <a:bodyPr/>
          <a:lstStyle/>
          <a:p>
            <a:pPr marL="514350" indent="-514350">
              <a:buAutoNum type="arabicPeriod" startAt="8"/>
            </a:pPr>
            <a:r>
              <a:rPr lang="en-US" dirty="0" smtClean="0">
                <a:latin typeface="Curlz MT" pitchFamily="82" charset="0"/>
              </a:rPr>
              <a:t>How far away is freedom when you are at that safe house?</a:t>
            </a:r>
          </a:p>
          <a:p>
            <a:pPr marL="514350" indent="-514350">
              <a:buNone/>
            </a:pPr>
            <a:r>
              <a:rPr lang="en-US" dirty="0" smtClean="0">
                <a:latin typeface="Curlz MT" pitchFamily="82" charset="0"/>
              </a:rPr>
              <a:t>				</a:t>
            </a:r>
            <a:r>
              <a:rPr lang="en-US" dirty="0" smtClean="0">
                <a:latin typeface="Curlz MT" pitchFamily="82" charset="0"/>
              </a:rPr>
              <a:t>A </a:t>
            </a:r>
            <a:r>
              <a:rPr lang="en-US" dirty="0" smtClean="0">
                <a:latin typeface="Curlz MT" pitchFamily="82" charset="0"/>
              </a:rPr>
              <a:t>long time away.</a:t>
            </a:r>
          </a:p>
          <a:p>
            <a:pPr marL="514350" indent="-514350">
              <a:buAutoNum type="arabicPeriod" startAt="8"/>
            </a:pPr>
            <a:endParaRPr lang="en-US" dirty="0">
              <a:latin typeface="Curlz MT" pitchFamily="82" charset="0"/>
            </a:endParaRPr>
          </a:p>
          <a:p>
            <a:pPr marL="514350" indent="-514350">
              <a:buNone/>
            </a:pPr>
            <a:r>
              <a:rPr lang="en-US" dirty="0" smtClean="0">
                <a:latin typeface="Curlz MT" pitchFamily="82" charset="0"/>
              </a:rPr>
              <a:t>			</a:t>
            </a:r>
            <a:endParaRPr lang="en-US" dirty="0">
              <a:latin typeface="Curlz MT" pitchFamily="82" charset="0"/>
            </a:endParaRPr>
          </a:p>
        </p:txBody>
      </p:sp>
      <p:pic>
        <p:nvPicPr>
          <p:cNvPr id="3074" name="Picture 2" descr="http://explorepahistory.com/images/ExplorePAHistory-a0c0t0-a_349.jpg"/>
          <p:cNvPicPr>
            <a:picLocks noChangeAspect="1" noChangeArrowheads="1"/>
          </p:cNvPicPr>
          <p:nvPr/>
        </p:nvPicPr>
        <p:blipFill>
          <a:blip r:embed="rId2" cstate="print"/>
          <a:srcRect/>
          <a:stretch>
            <a:fillRect/>
          </a:stretch>
        </p:blipFill>
        <p:spPr bwMode="auto">
          <a:xfrm>
            <a:off x="3962400" y="3240826"/>
            <a:ext cx="5181600" cy="3617173"/>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TotalTime>
  <Words>155</Words>
  <Application>Microsoft Office PowerPoint</Application>
  <PresentationFormat>On-screen Show (4:3)</PresentationFormat>
  <Paragraphs>46</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The Struggle for Freedom</vt:lpstr>
      <vt:lpstr>Underground Railroad</vt:lpstr>
      <vt:lpstr>Underground Railroad</vt:lpstr>
      <vt:lpstr>Underground Railroad</vt:lpstr>
      <vt:lpstr>Underground Railroad</vt:lpstr>
      <vt:lpstr>Underground Railroad</vt:lpstr>
      <vt:lpstr>Underground Railroad</vt:lpstr>
      <vt:lpstr>Underground Railroad</vt:lpstr>
      <vt:lpstr>Underground Railroad</vt:lpstr>
      <vt:lpstr>The End!!!</vt:lpstr>
      <vt:lpstr>Credits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Struggle for Freedom</dc:title>
  <dc:creator>Bryan</dc:creator>
  <cp:lastModifiedBy>Bryan</cp:lastModifiedBy>
  <cp:revision>17</cp:revision>
  <dcterms:created xsi:type="dcterms:W3CDTF">2010-11-14T21:29:33Z</dcterms:created>
  <dcterms:modified xsi:type="dcterms:W3CDTF">2010-11-14T23:52:09Z</dcterms:modified>
</cp:coreProperties>
</file>